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76"/>
  </p:notesMasterIdLst>
  <p:handoutMasterIdLst>
    <p:handoutMasterId r:id="rId77"/>
  </p:handoutMasterIdLst>
  <p:sldIdLst>
    <p:sldId id="333" r:id="rId2"/>
    <p:sldId id="311" r:id="rId3"/>
    <p:sldId id="347" r:id="rId4"/>
    <p:sldId id="362" r:id="rId5"/>
    <p:sldId id="363" r:id="rId6"/>
    <p:sldId id="371" r:id="rId7"/>
    <p:sldId id="348" r:id="rId8"/>
    <p:sldId id="383" r:id="rId9"/>
    <p:sldId id="358" r:id="rId10"/>
    <p:sldId id="350" r:id="rId11"/>
    <p:sldId id="364" r:id="rId12"/>
    <p:sldId id="351" r:id="rId13"/>
    <p:sldId id="365" r:id="rId14"/>
    <p:sldId id="366" r:id="rId15"/>
    <p:sldId id="367" r:id="rId16"/>
    <p:sldId id="368" r:id="rId17"/>
    <p:sldId id="396" r:id="rId18"/>
    <p:sldId id="398" r:id="rId19"/>
    <p:sldId id="354" r:id="rId20"/>
    <p:sldId id="399" r:id="rId21"/>
    <p:sldId id="349" r:id="rId22"/>
    <p:sldId id="355" r:id="rId23"/>
    <p:sldId id="369" r:id="rId24"/>
    <p:sldId id="346" r:id="rId25"/>
    <p:sldId id="370" r:id="rId26"/>
    <p:sldId id="356" r:id="rId27"/>
    <p:sldId id="372" r:id="rId28"/>
    <p:sldId id="357" r:id="rId29"/>
    <p:sldId id="374" r:id="rId30"/>
    <p:sldId id="352" r:id="rId31"/>
    <p:sldId id="353" r:id="rId32"/>
    <p:sldId id="382" r:id="rId33"/>
    <p:sldId id="315" r:id="rId34"/>
    <p:sldId id="312" r:id="rId35"/>
    <p:sldId id="375" r:id="rId36"/>
    <p:sldId id="313" r:id="rId37"/>
    <p:sldId id="314" r:id="rId38"/>
    <p:sldId id="316" r:id="rId39"/>
    <p:sldId id="317" r:id="rId40"/>
    <p:sldId id="376" r:id="rId41"/>
    <p:sldId id="318" r:id="rId42"/>
    <p:sldId id="319" r:id="rId43"/>
    <p:sldId id="320" r:id="rId44"/>
    <p:sldId id="395" r:id="rId45"/>
    <p:sldId id="360" r:id="rId46"/>
    <p:sldId id="377" r:id="rId47"/>
    <p:sldId id="380" r:id="rId48"/>
    <p:sldId id="381" r:id="rId49"/>
    <p:sldId id="361" r:id="rId50"/>
    <p:sldId id="379" r:id="rId51"/>
    <p:sldId id="378" r:id="rId52"/>
    <p:sldId id="400" r:id="rId53"/>
    <p:sldId id="322" r:id="rId54"/>
    <p:sldId id="323" r:id="rId55"/>
    <p:sldId id="324" r:id="rId56"/>
    <p:sldId id="325" r:id="rId57"/>
    <p:sldId id="384" r:id="rId58"/>
    <p:sldId id="326" r:id="rId59"/>
    <p:sldId id="385" r:id="rId60"/>
    <p:sldId id="386" r:id="rId61"/>
    <p:sldId id="387" r:id="rId62"/>
    <p:sldId id="328" r:id="rId63"/>
    <p:sldId id="329" r:id="rId64"/>
    <p:sldId id="330" r:id="rId65"/>
    <p:sldId id="359" r:id="rId66"/>
    <p:sldId id="327" r:id="rId67"/>
    <p:sldId id="388" r:id="rId68"/>
    <p:sldId id="389" r:id="rId69"/>
    <p:sldId id="390" r:id="rId70"/>
    <p:sldId id="391" r:id="rId71"/>
    <p:sldId id="392" r:id="rId72"/>
    <p:sldId id="393" r:id="rId73"/>
    <p:sldId id="394" r:id="rId74"/>
    <p:sldId id="31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8" autoAdjust="0"/>
    <p:restoredTop sz="94694" autoAdjust="0"/>
  </p:normalViewPr>
  <p:slideViewPr>
    <p:cSldViewPr snapToGrid="0" snapToObjects="1">
      <p:cViewPr>
        <p:scale>
          <a:sx n="124" d="100"/>
          <a:sy n="124" d="100"/>
        </p:scale>
        <p:origin x="62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2"/>
    </p:cViewPr>
  </p:sorterViewPr>
  <p:notesViewPr>
    <p:cSldViewPr snapToGrid="0" snapToObjects="1">
      <p:cViewPr varScale="1">
        <p:scale>
          <a:sx n="80" d="100"/>
          <a:sy n="80" d="100"/>
        </p:scale>
        <p:origin x="-31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D68C-9FE9-244D-A908-AFC084F62473}" type="datetimeFigureOut">
              <a:rPr lang="en-US" smtClean="0"/>
              <a:pPr/>
              <a:t>1/15/25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EECD-B786-3C4F-BB71-40EDDD319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1532A-75AE-A943-8321-979EDF234617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77FF9-3E8C-974B-B768-9680D8275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47852-1B83-7A4F-9D02-569D1671E38E}" type="datetimeFigureOut">
              <a:rPr lang="en-US" smtClean="0"/>
              <a:pPr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comodder.com/" TargetMode="External"/><Relationship Id="rId2" Type="http://schemas.openxmlformats.org/officeDocument/2006/relationships/hyperlink" Target="https://www.ihpva.org/hom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hrink.com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taEVT" TargetMode="External"/><Relationship Id="rId2" Type="http://schemas.openxmlformats.org/officeDocument/2006/relationships/hyperlink" Target="mailto:mwestlake@cadets.com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Specialty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Going Farther on Less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Texas Motor Speedway</a:t>
            </a:r>
          </a:p>
        </p:txBody>
      </p:sp>
      <p:pic>
        <p:nvPicPr>
          <p:cNvPr id="7" name="Content Placeholder 6" descr="A picture containing grass, outdoor, road, plane&#10;&#10;Description automatically generated">
            <a:extLst>
              <a:ext uri="{FF2B5EF4-FFF2-40B4-BE49-F238E27FC236}">
                <a16:creationId xmlns:a16="http://schemas.microsoft.com/office/drawing/2014/main" id="{F208EBBA-DA40-ED43-BF65-A74B8D35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636" y="1862767"/>
            <a:ext cx="7090727" cy="4720595"/>
          </a:xfrm>
        </p:spPr>
      </p:pic>
    </p:spTree>
    <p:extLst>
      <p:ext uri="{BB962C8B-B14F-4D97-AF65-F5344CB8AC3E}">
        <p14:creationId xmlns:p14="http://schemas.microsoft.com/office/powerpoint/2010/main" val="177848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75C0-47FD-C547-A51C-3950EADA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AC21F7-277A-DA4D-D166-9CFFE80B150C}"/>
              </a:ext>
            </a:extLst>
          </p:cNvPr>
          <p:cNvSpPr txBox="1"/>
          <p:nvPr/>
        </p:nvSpPr>
        <p:spPr>
          <a:xfrm>
            <a:off x="3935506" y="5690549"/>
            <a:ext cx="5047130" cy="689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Reduced Frontal Area and Wheel Shrouds</a:t>
            </a:r>
          </a:p>
        </p:txBody>
      </p:sp>
      <p:pic>
        <p:nvPicPr>
          <p:cNvPr id="6" name="Content Placeholder 5" descr="A person in a blue hat and white shirt driving a yellow and blue car&#10;&#10;AI-generated content may be incorrect.">
            <a:extLst>
              <a:ext uri="{FF2B5EF4-FFF2-40B4-BE49-F238E27FC236}">
                <a16:creationId xmlns:a16="http://schemas.microsoft.com/office/drawing/2014/main" id="{11E2B027-7F7A-1B66-C573-BD926F74C8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822630"/>
            <a:ext cx="6822141" cy="4530327"/>
          </a:xfrm>
        </p:spPr>
      </p:pic>
    </p:spTree>
    <p:extLst>
      <p:ext uri="{BB962C8B-B14F-4D97-AF65-F5344CB8AC3E}">
        <p14:creationId xmlns:p14="http://schemas.microsoft.com/office/powerpoint/2010/main" val="31397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Solar Commuter Vehicle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D6FB89-2794-7E4C-A84E-441463466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outdoor, ground, person, aircraft&#10;&#10;Description automatically generated">
            <a:extLst>
              <a:ext uri="{FF2B5EF4-FFF2-40B4-BE49-F238E27FC236}">
                <a16:creationId xmlns:a16="http://schemas.microsoft.com/office/drawing/2014/main" id="{941EAAD4-EBC4-214F-9DDE-A0E84F83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8" y="1807255"/>
            <a:ext cx="6368143" cy="47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8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C20C-7B0B-2906-50E4-8ED7B461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2B0A1E-F2CE-AEFB-570D-F00E4C24B25F}"/>
              </a:ext>
            </a:extLst>
          </p:cNvPr>
          <p:cNvSpPr txBox="1"/>
          <p:nvPr/>
        </p:nvSpPr>
        <p:spPr>
          <a:xfrm>
            <a:off x="242047" y="3716960"/>
            <a:ext cx="2599764" cy="1812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The start of the body.</a:t>
            </a:r>
          </a:p>
        </p:txBody>
      </p:sp>
      <p:pic>
        <p:nvPicPr>
          <p:cNvPr id="5" name="Content Placeholder 4" descr="A white vehicle with a wheel&#10;&#10;AI-generated content may be incorrect.">
            <a:extLst>
              <a:ext uri="{FF2B5EF4-FFF2-40B4-BE49-F238E27FC236}">
                <a16:creationId xmlns:a16="http://schemas.microsoft.com/office/drawing/2014/main" id="{027FC1D0-5681-2D1B-B21D-9BF21D70DE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29826" y="990262"/>
            <a:ext cx="6052810" cy="4539608"/>
          </a:xfrm>
        </p:spPr>
      </p:pic>
    </p:spTree>
    <p:extLst>
      <p:ext uri="{BB962C8B-B14F-4D97-AF65-F5344CB8AC3E}">
        <p14:creationId xmlns:p14="http://schemas.microsoft.com/office/powerpoint/2010/main" val="2515433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FB419-0E4E-BD99-E72A-8CCB22C9C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21478B-F748-322C-547D-6DD7D294C433}"/>
              </a:ext>
            </a:extLst>
          </p:cNvPr>
          <p:cNvSpPr txBox="1"/>
          <p:nvPr/>
        </p:nvSpPr>
        <p:spPr>
          <a:xfrm>
            <a:off x="242047" y="3716960"/>
            <a:ext cx="2599764" cy="1812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The start of the body.</a:t>
            </a:r>
          </a:p>
        </p:txBody>
      </p:sp>
      <p:pic>
        <p:nvPicPr>
          <p:cNvPr id="6" name="Content Placeholder 5" descr="A couple of men wearing gas masks&#10;&#10;AI-generated content may be incorrect.">
            <a:extLst>
              <a:ext uri="{FF2B5EF4-FFF2-40B4-BE49-F238E27FC236}">
                <a16:creationId xmlns:a16="http://schemas.microsoft.com/office/drawing/2014/main" id="{B0D2CF78-FABE-6B6D-D106-D11F1BE829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0148" y="1086993"/>
            <a:ext cx="6391805" cy="4793853"/>
          </a:xfrm>
        </p:spPr>
      </p:pic>
    </p:spTree>
    <p:extLst>
      <p:ext uri="{BB962C8B-B14F-4D97-AF65-F5344CB8AC3E}">
        <p14:creationId xmlns:p14="http://schemas.microsoft.com/office/powerpoint/2010/main" val="238710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E5381-816F-31AA-8A32-253B67FA8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7FAB0F-DDC6-271E-1ECD-35A9E051D370}"/>
              </a:ext>
            </a:extLst>
          </p:cNvPr>
          <p:cNvSpPr txBox="1"/>
          <p:nvPr/>
        </p:nvSpPr>
        <p:spPr>
          <a:xfrm>
            <a:off x="5065059" y="477573"/>
            <a:ext cx="2599764" cy="1812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The start of the body.</a:t>
            </a:r>
          </a:p>
        </p:txBody>
      </p:sp>
      <p:pic>
        <p:nvPicPr>
          <p:cNvPr id="5" name="Content Placeholder 4" descr="A child holding a piece of cake&#10;&#10;AI-generated content may be incorrect.">
            <a:extLst>
              <a:ext uri="{FF2B5EF4-FFF2-40B4-BE49-F238E27FC236}">
                <a16:creationId xmlns:a16="http://schemas.microsoft.com/office/drawing/2014/main" id="{A7AA7712-FEB5-2EF0-D7A4-2A94A4484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412" y="916335"/>
            <a:ext cx="4270200" cy="5722068"/>
          </a:xfrm>
        </p:spPr>
      </p:pic>
      <p:pic>
        <p:nvPicPr>
          <p:cNvPr id="9" name="Picture 8" descr="A group of knives on a chair&#10;&#10;AI-generated content may be incorrect.">
            <a:extLst>
              <a:ext uri="{FF2B5EF4-FFF2-40B4-BE49-F238E27FC236}">
                <a16:creationId xmlns:a16="http://schemas.microsoft.com/office/drawing/2014/main" id="{7FCB7DB7-A560-F77D-A858-8A0E793E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222" y="2155490"/>
            <a:ext cx="2976283" cy="39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9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3FC9-0348-639B-A0AD-29E044233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F30F76-9DD2-2A7A-ADBD-1D0CFE218FA0}"/>
              </a:ext>
            </a:extLst>
          </p:cNvPr>
          <p:cNvSpPr txBox="1"/>
          <p:nvPr/>
        </p:nvSpPr>
        <p:spPr>
          <a:xfrm>
            <a:off x="4618552" y="5613302"/>
            <a:ext cx="5168866" cy="906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The start of the body.</a:t>
            </a:r>
          </a:p>
        </p:txBody>
      </p:sp>
      <p:pic>
        <p:nvPicPr>
          <p:cNvPr id="5" name="Content Placeholder 4" descr="A car body in a garage&#10;&#10;AI-generated content may be incorrect.">
            <a:extLst>
              <a:ext uri="{FF2B5EF4-FFF2-40B4-BE49-F238E27FC236}">
                <a16:creationId xmlns:a16="http://schemas.microsoft.com/office/drawing/2014/main" id="{76ECDCCB-5431-DE84-6F50-2ACB2F29F4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562" y="338243"/>
            <a:ext cx="6823423" cy="5117567"/>
          </a:xfrm>
        </p:spPr>
      </p:pic>
    </p:spTree>
    <p:extLst>
      <p:ext uri="{BB962C8B-B14F-4D97-AF65-F5344CB8AC3E}">
        <p14:creationId xmlns:p14="http://schemas.microsoft.com/office/powerpoint/2010/main" val="21474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Fiberglass Mold</a:t>
            </a:r>
          </a:p>
        </p:txBody>
      </p:sp>
      <p:pic>
        <p:nvPicPr>
          <p:cNvPr id="7" name="Content Placeholder 6" descr="A group of 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C3446CEE-58E4-32BE-FF01-0AE46EB0B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21" y="1752600"/>
            <a:ext cx="4151587" cy="3113690"/>
          </a:xfrm>
        </p:spPr>
      </p:pic>
      <p:pic>
        <p:nvPicPr>
          <p:cNvPr id="9" name="Picture 8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3B72A52B-BD1C-19A3-AD7B-618EA696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08" y="3213538"/>
            <a:ext cx="4684110" cy="3513083"/>
          </a:xfrm>
          <a:prstGeom prst="rect">
            <a:avLst/>
          </a:prstGeom>
        </p:spPr>
      </p:pic>
      <p:pic>
        <p:nvPicPr>
          <p:cNvPr id="10" name="Picture 9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6B4C525D-BB4C-6035-A480-FEDC1364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08" y="3365938"/>
            <a:ext cx="4684110" cy="35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Fiberglass Mold</a:t>
            </a:r>
          </a:p>
        </p:txBody>
      </p:sp>
      <p:pic>
        <p:nvPicPr>
          <p:cNvPr id="6" name="Content Placeholder 5" descr="A picture containing indoor, cooking, pan&#10;&#10;Description automatically generated">
            <a:extLst>
              <a:ext uri="{FF2B5EF4-FFF2-40B4-BE49-F238E27FC236}">
                <a16:creationId xmlns:a16="http://schemas.microsoft.com/office/drawing/2014/main" id="{A7211D68-5E9C-5273-8A39-642B694A2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20" y="1763110"/>
            <a:ext cx="4186621" cy="3139966"/>
          </a:xfrm>
        </p:spPr>
      </p:pic>
      <p:pic>
        <p:nvPicPr>
          <p:cNvPr id="11" name="Picture 10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36A7F9D6-9178-F37B-56CF-3E2E14973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98" y="3061795"/>
            <a:ext cx="4910082" cy="36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02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Removable Solar Array</a:t>
            </a:r>
          </a:p>
        </p:txBody>
      </p:sp>
      <p:pic>
        <p:nvPicPr>
          <p:cNvPr id="7" name="Content Placeholder 6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ED4CFF0B-A9F5-DD4A-BC58-451EDD978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793" b="16009"/>
          <a:stretch/>
        </p:blipFill>
        <p:spPr>
          <a:xfrm>
            <a:off x="457200" y="2057401"/>
            <a:ext cx="8229600" cy="3962400"/>
          </a:xfrm>
          <a:noFill/>
        </p:spPr>
      </p:pic>
    </p:spTree>
    <p:extLst>
      <p:ext uri="{BB962C8B-B14F-4D97-AF65-F5344CB8AC3E}">
        <p14:creationId xmlns:p14="http://schemas.microsoft.com/office/powerpoint/2010/main" val="266690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Aerodynamics and Friction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586698" cy="4510373"/>
          </a:xfrm>
        </p:spPr>
        <p:txBody>
          <a:bodyPr/>
          <a:lstStyle/>
          <a:p>
            <a:r>
              <a:rPr lang="en-US" dirty="0"/>
              <a:t>Going farther on less: getting the most out of your car.</a:t>
            </a:r>
          </a:p>
          <a:p>
            <a:r>
              <a:rPr lang="en-US" dirty="0"/>
              <a:t>The four things that you can realistically control:</a:t>
            </a:r>
          </a:p>
          <a:p>
            <a:pPr lvl="1"/>
            <a:r>
              <a:rPr lang="en-US" dirty="0"/>
              <a:t>Electrical efficiency </a:t>
            </a:r>
          </a:p>
          <a:p>
            <a:pPr lvl="3"/>
            <a:r>
              <a:rPr lang="en-US" dirty="0"/>
              <a:t>Losses due to electrical resistance</a:t>
            </a:r>
          </a:p>
          <a:p>
            <a:pPr lvl="3"/>
            <a:r>
              <a:rPr lang="en-US" dirty="0"/>
              <a:t>Losses due to poor gearing</a:t>
            </a:r>
          </a:p>
          <a:p>
            <a:pPr lvl="1"/>
            <a:r>
              <a:rPr lang="en-US" dirty="0"/>
              <a:t>Weight</a:t>
            </a:r>
          </a:p>
          <a:p>
            <a:pPr lvl="1"/>
            <a:r>
              <a:rPr lang="en-US" dirty="0"/>
              <a:t>Rolling friction</a:t>
            </a:r>
          </a:p>
          <a:p>
            <a:pPr lvl="1"/>
            <a:r>
              <a:rPr lang="en-US" dirty="0"/>
              <a:t>Aerodynamic drag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Carbon Composite</a:t>
            </a:r>
          </a:p>
        </p:txBody>
      </p:sp>
      <p:pic>
        <p:nvPicPr>
          <p:cNvPr id="11" name="Content Placeholder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0B15B08-F766-3109-1E53-719D8BAB2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21" y="1763110"/>
            <a:ext cx="4186621" cy="3139966"/>
          </a:xfrm>
        </p:spPr>
      </p:pic>
      <p:pic>
        <p:nvPicPr>
          <p:cNvPr id="13" name="Picture 12" descr="A picture containing indoor, clothes, cluttered&#10;&#10;Description automatically generated">
            <a:extLst>
              <a:ext uri="{FF2B5EF4-FFF2-40B4-BE49-F238E27FC236}">
                <a16:creationId xmlns:a16="http://schemas.microsoft.com/office/drawing/2014/main" id="{9F713964-3E03-EB44-DD02-3B7CBC70A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053" y="2785242"/>
            <a:ext cx="5232326" cy="39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it for less…..</a:t>
            </a:r>
          </a:p>
        </p:txBody>
      </p:sp>
      <p:pic>
        <p:nvPicPr>
          <p:cNvPr id="6" name="Content Placeholder 5" descr="A picture containing tree, road, outdoor, highway&#10;&#10;Description automatically generated">
            <a:extLst>
              <a:ext uri="{FF2B5EF4-FFF2-40B4-BE49-F238E27FC236}">
                <a16:creationId xmlns:a16="http://schemas.microsoft.com/office/drawing/2014/main" id="{06EB76F5-C3EE-234A-A854-B9144C329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670" y="2057400"/>
            <a:ext cx="5964659" cy="3962400"/>
          </a:xfrm>
        </p:spPr>
      </p:pic>
    </p:spTree>
    <p:extLst>
      <p:ext uri="{BB962C8B-B14F-4D97-AF65-F5344CB8AC3E}">
        <p14:creationId xmlns:p14="http://schemas.microsoft.com/office/powerpoint/2010/main" val="423961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floor, indoor, ceiling, person&#10;&#10;Description automatically generated">
            <a:extLst>
              <a:ext uri="{FF2B5EF4-FFF2-40B4-BE49-F238E27FC236}">
                <a16:creationId xmlns:a16="http://schemas.microsoft.com/office/drawing/2014/main" id="{2BEF1B9E-7F96-9949-B4B0-F9CEA3C2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5" r="-2" b="-2"/>
          <a:stretch/>
        </p:blipFill>
        <p:spPr>
          <a:xfrm>
            <a:off x="4790717" y="1023256"/>
            <a:ext cx="3834481" cy="5267780"/>
          </a:xfrm>
          <a:noFill/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DA7E6A1E-ACCD-854D-AD7F-AE821C0B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25449"/>
            <a:ext cx="4445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0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392F0-B41B-BBBE-7190-73128412D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8C10B0-3005-D8EC-D6DC-CD65C3E2C8DB}"/>
              </a:ext>
            </a:extLst>
          </p:cNvPr>
          <p:cNvSpPr txBox="1"/>
          <p:nvPr/>
        </p:nvSpPr>
        <p:spPr>
          <a:xfrm>
            <a:off x="3603642" y="5613302"/>
            <a:ext cx="5168866" cy="906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Shrink wrap and Foam-core</a:t>
            </a:r>
          </a:p>
        </p:txBody>
      </p:sp>
      <p:pic>
        <p:nvPicPr>
          <p:cNvPr id="6" name="Content Placeholder 5" descr="A solar powered car on a track&#10;&#10;AI-generated content may be incorrect.">
            <a:extLst>
              <a:ext uri="{FF2B5EF4-FFF2-40B4-BE49-F238E27FC236}">
                <a16:creationId xmlns:a16="http://schemas.microsoft.com/office/drawing/2014/main" id="{0B39AB8A-DD85-EC61-418B-EC00C419D0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6430" y="338243"/>
            <a:ext cx="6534425" cy="4900818"/>
          </a:xfrm>
        </p:spPr>
      </p:pic>
    </p:spTree>
    <p:extLst>
      <p:ext uri="{BB962C8B-B14F-4D97-AF65-F5344CB8AC3E}">
        <p14:creationId xmlns:p14="http://schemas.microsoft.com/office/powerpoint/2010/main" val="2126549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Solar Car Challenge Battery Electric Division</a:t>
            </a:r>
          </a:p>
        </p:txBody>
      </p:sp>
      <p:pic>
        <p:nvPicPr>
          <p:cNvPr id="6" name="Picture 5" descr="A group of people standing around a car&#10;&#10;Description automatically generated with low confidence">
            <a:extLst>
              <a:ext uri="{FF2B5EF4-FFF2-40B4-BE49-F238E27FC236}">
                <a16:creationId xmlns:a16="http://schemas.microsoft.com/office/drawing/2014/main" id="{2D3D8B25-223D-7A49-8313-D2850EBE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82" y="1913442"/>
            <a:ext cx="6226560" cy="46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6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069D6-675D-B526-220C-4EAC29C3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BD9EE4-DBAF-43BE-E810-8B5C7EEB33BD}"/>
              </a:ext>
            </a:extLst>
          </p:cNvPr>
          <p:cNvSpPr txBox="1"/>
          <p:nvPr/>
        </p:nvSpPr>
        <p:spPr>
          <a:xfrm>
            <a:off x="569986" y="3644653"/>
            <a:ext cx="2937489" cy="2510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Carbon fiber body</a:t>
            </a:r>
          </a:p>
        </p:txBody>
      </p:sp>
      <p:pic>
        <p:nvPicPr>
          <p:cNvPr id="5" name="Content Placeholder 4" descr="A person holding up a large black object&#10;&#10;AI-generated content may be incorrect.">
            <a:extLst>
              <a:ext uri="{FF2B5EF4-FFF2-40B4-BE49-F238E27FC236}">
                <a16:creationId xmlns:a16="http://schemas.microsoft.com/office/drawing/2014/main" id="{20678CE1-656A-05CF-34FB-72D291C5D8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2442" y="230665"/>
            <a:ext cx="4706275" cy="6275033"/>
          </a:xfrm>
        </p:spPr>
      </p:pic>
    </p:spTree>
    <p:extLst>
      <p:ext uri="{BB962C8B-B14F-4D97-AF65-F5344CB8AC3E}">
        <p14:creationId xmlns:p14="http://schemas.microsoft.com/office/powerpoint/2010/main" val="260453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49FC-AFBF-C048-BAE7-9D77A4E9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Solar Charging Station</a:t>
            </a:r>
          </a:p>
        </p:txBody>
      </p:sp>
      <p:pic>
        <p:nvPicPr>
          <p:cNvPr id="5" name="Content Placeholder 4" descr="A group of men working on a solar panel&#10;&#10;Description automatically generated with low confidence">
            <a:extLst>
              <a:ext uri="{FF2B5EF4-FFF2-40B4-BE49-F238E27FC236}">
                <a16:creationId xmlns:a16="http://schemas.microsoft.com/office/drawing/2014/main" id="{A99CBA6C-A77A-0542-B371-47F170889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13" b="9890"/>
          <a:stretch/>
        </p:blipFill>
        <p:spPr>
          <a:xfrm>
            <a:off x="457200" y="2057401"/>
            <a:ext cx="8229600" cy="3962400"/>
          </a:xfrm>
          <a:noFill/>
        </p:spPr>
      </p:pic>
    </p:spTree>
    <p:extLst>
      <p:ext uri="{BB962C8B-B14F-4D97-AF65-F5344CB8AC3E}">
        <p14:creationId xmlns:p14="http://schemas.microsoft.com/office/powerpoint/2010/main" val="4188425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69348-3B1F-C14D-95A8-2C5D9C06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D326D6-4431-A89D-0F41-F935E5DE8734}"/>
              </a:ext>
            </a:extLst>
          </p:cNvPr>
          <p:cNvSpPr txBox="1"/>
          <p:nvPr/>
        </p:nvSpPr>
        <p:spPr>
          <a:xfrm>
            <a:off x="5245156" y="3273756"/>
            <a:ext cx="2902557" cy="2622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My friend Lehman Marks</a:t>
            </a: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endParaRPr lang="en-US" sz="20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5" name="Content Placeholder 4" descr="Two men standing together smiling&#10;&#10;AI-generated content may be incorrect.">
            <a:extLst>
              <a:ext uri="{FF2B5EF4-FFF2-40B4-BE49-F238E27FC236}">
                <a16:creationId xmlns:a16="http://schemas.microsoft.com/office/drawing/2014/main" id="{94904D74-DD9F-BB47-7721-673299218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153" y="515203"/>
            <a:ext cx="4137830" cy="5517107"/>
          </a:xfrm>
        </p:spPr>
      </p:pic>
    </p:spTree>
    <p:extLst>
      <p:ext uri="{BB962C8B-B14F-4D97-AF65-F5344CB8AC3E}">
        <p14:creationId xmlns:p14="http://schemas.microsoft.com/office/powerpoint/2010/main" val="194148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Geographic </a:t>
            </a:r>
            <a:br>
              <a:rPr lang="en-US" dirty="0"/>
            </a:br>
            <a:r>
              <a:rPr lang="en-US" dirty="0"/>
              <a:t>New York City</a:t>
            </a:r>
          </a:p>
        </p:txBody>
      </p:sp>
      <p:pic>
        <p:nvPicPr>
          <p:cNvPr id="6" name="Content Placeholder 5" descr="A group of people posing for a picture next to a car&#10;&#10;Description automatically generated with medium confidence">
            <a:extLst>
              <a:ext uri="{FF2B5EF4-FFF2-40B4-BE49-F238E27FC236}">
                <a16:creationId xmlns:a16="http://schemas.microsoft.com/office/drawing/2014/main" id="{6F0FA01D-D74F-D440-A243-8397DAC08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2744" y="1747723"/>
            <a:ext cx="3744684" cy="4992912"/>
          </a:xfrm>
        </p:spPr>
      </p:pic>
      <p:pic>
        <p:nvPicPr>
          <p:cNvPr id="9" name="Picture 8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84C3EA57-FD59-9B4F-B337-4E0A6A4B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2351313"/>
            <a:ext cx="4310743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69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16CAA-4E78-E350-A422-7829DB258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0F263E-E521-D79A-8C71-E9A631A115AB}"/>
              </a:ext>
            </a:extLst>
          </p:cNvPr>
          <p:cNvSpPr txBox="1"/>
          <p:nvPr/>
        </p:nvSpPr>
        <p:spPr>
          <a:xfrm>
            <a:off x="358521" y="623765"/>
            <a:ext cx="8213979" cy="10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No aerodynamics…..but possibly the most fun.</a:t>
            </a: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endParaRPr lang="en-US" sz="20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5" name="Content Placeholder 4" descr="A person riding a small bike on ice&#10;&#10;AI-generated content may be incorrect.">
            <a:extLst>
              <a:ext uri="{FF2B5EF4-FFF2-40B4-BE49-F238E27FC236}">
                <a16:creationId xmlns:a16="http://schemas.microsoft.com/office/drawing/2014/main" id="{49BD558F-E6AE-59EC-F3F4-5BF2E96E2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4045" y="1716818"/>
            <a:ext cx="7461434" cy="4772693"/>
          </a:xfrm>
        </p:spPr>
      </p:pic>
    </p:spTree>
    <p:extLst>
      <p:ext uri="{BB962C8B-B14F-4D97-AF65-F5344CB8AC3E}">
        <p14:creationId xmlns:p14="http://schemas.microsoft.com/office/powerpoint/2010/main" val="277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Saint Thomas Academy Experimental Vehicle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3DF93-A20D-6348-9BF8-3691B2316AE4}"/>
              </a:ext>
            </a:extLst>
          </p:cNvPr>
          <p:cNvSpPr txBox="1"/>
          <p:nvPr/>
        </p:nvSpPr>
        <p:spPr>
          <a:xfrm>
            <a:off x="6819901" y="3244517"/>
            <a:ext cx="2076450" cy="2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Our very first project. Built in 1998 for the Minnesota </a:t>
            </a:r>
            <a:r>
              <a:rPr lang="en-US" sz="2000" b="1" dirty="0" err="1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Supermileage</a:t>
            </a:r>
            <a:r>
              <a:rPr lang="en-US" sz="2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 Challenge.</a:t>
            </a:r>
          </a:p>
        </p:txBody>
      </p:sp>
      <p:pic>
        <p:nvPicPr>
          <p:cNvPr id="8" name="Content Placeholder 7" descr="A race car on a track&#10;&#10;AI-generated content may be incorrect.">
            <a:extLst>
              <a:ext uri="{FF2B5EF4-FFF2-40B4-BE49-F238E27FC236}">
                <a16:creationId xmlns:a16="http://schemas.microsoft.com/office/drawing/2014/main" id="{D66BAEE4-F644-6DDE-8150-39DA7EAA44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49" y="1943100"/>
            <a:ext cx="6198140" cy="4730421"/>
          </a:xfrm>
        </p:spPr>
      </p:pic>
    </p:spTree>
    <p:extLst>
      <p:ext uri="{BB962C8B-B14F-4D97-AF65-F5344CB8AC3E}">
        <p14:creationId xmlns:p14="http://schemas.microsoft.com/office/powerpoint/2010/main" val="3472944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Drivers’ World Championship</a:t>
            </a:r>
          </a:p>
        </p:txBody>
      </p:sp>
      <p:pic>
        <p:nvPicPr>
          <p:cNvPr id="7" name="Content Placeholder 6" descr="A person standing next to a race car&#10;&#10;Description automatically generated with medium confidence">
            <a:extLst>
              <a:ext uri="{FF2B5EF4-FFF2-40B4-BE49-F238E27FC236}">
                <a16:creationId xmlns:a16="http://schemas.microsoft.com/office/drawing/2014/main" id="{35F375EE-655D-AC49-A68F-12FE1C775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769" y="1845087"/>
            <a:ext cx="7248462" cy="4816971"/>
          </a:xfrm>
        </p:spPr>
      </p:pic>
    </p:spTree>
    <p:extLst>
      <p:ext uri="{BB962C8B-B14F-4D97-AF65-F5344CB8AC3E}">
        <p14:creationId xmlns:p14="http://schemas.microsoft.com/office/powerpoint/2010/main" val="2165448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Pista</a:t>
            </a:r>
            <a:r>
              <a:rPr lang="en-US" dirty="0"/>
              <a:t> di </a:t>
            </a:r>
            <a:r>
              <a:rPr lang="en-US" dirty="0" err="1"/>
              <a:t>Fiorano</a:t>
            </a:r>
            <a:r>
              <a:rPr lang="en-US" dirty="0"/>
              <a:t>, Maranello </a:t>
            </a:r>
            <a:r>
              <a:rPr lang="en-US" dirty="0" err="1"/>
              <a:t>Itay</a:t>
            </a:r>
            <a:endParaRPr lang="en-US" dirty="0"/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C6AA029-D4C4-4E41-ABF7-0D3439348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075" y="1730829"/>
            <a:ext cx="7544525" cy="5028456"/>
          </a:xfrm>
        </p:spPr>
      </p:pic>
    </p:spTree>
    <p:extLst>
      <p:ext uri="{BB962C8B-B14F-4D97-AF65-F5344CB8AC3E}">
        <p14:creationId xmlns:p14="http://schemas.microsoft.com/office/powerpoint/2010/main" val="40194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B0160-CF55-9AB2-6216-9B040FB7D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7CC8-1F44-5EB5-8160-7811CBBC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Aerodynamics and Friction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CD9C-E021-D17F-0648-2C6049DF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7586698" cy="4510373"/>
          </a:xfrm>
        </p:spPr>
        <p:txBody>
          <a:bodyPr/>
          <a:lstStyle/>
          <a:p>
            <a:r>
              <a:rPr lang="en-US" dirty="0"/>
              <a:t>Going farther on less: getting the most out of your car.</a:t>
            </a:r>
          </a:p>
          <a:p>
            <a:r>
              <a:rPr lang="en-US" dirty="0"/>
              <a:t>The four things that you can realistically control:</a:t>
            </a:r>
          </a:p>
          <a:p>
            <a:pPr lvl="1"/>
            <a:r>
              <a:rPr lang="en-US" dirty="0"/>
              <a:t>Electrical efficiency </a:t>
            </a:r>
          </a:p>
          <a:p>
            <a:pPr lvl="3"/>
            <a:r>
              <a:rPr lang="en-US" dirty="0"/>
              <a:t>Losses due to electrical resistance</a:t>
            </a:r>
          </a:p>
          <a:p>
            <a:pPr lvl="3"/>
            <a:r>
              <a:rPr lang="en-US" dirty="0"/>
              <a:t>Losses due to poor gearing</a:t>
            </a:r>
          </a:p>
          <a:p>
            <a:pPr lvl="1"/>
            <a:r>
              <a:rPr lang="en-US" dirty="0"/>
              <a:t>Weight</a:t>
            </a:r>
          </a:p>
          <a:p>
            <a:pPr lvl="1"/>
            <a:r>
              <a:rPr lang="en-US" dirty="0"/>
              <a:t>Rolling friction</a:t>
            </a:r>
          </a:p>
          <a:p>
            <a:pPr lvl="1"/>
            <a:r>
              <a:rPr lang="en-US" dirty="0"/>
              <a:t>Aerodynamic drag</a:t>
            </a:r>
          </a:p>
        </p:txBody>
      </p:sp>
    </p:spTree>
    <p:extLst>
      <p:ext uri="{BB962C8B-B14F-4D97-AF65-F5344CB8AC3E}">
        <p14:creationId xmlns:p14="http://schemas.microsoft.com/office/powerpoint/2010/main" val="55867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8433118" cy="4489616"/>
          </a:xfrm>
        </p:spPr>
        <p:txBody>
          <a:bodyPr>
            <a:normAutofit/>
          </a:bodyPr>
          <a:lstStyle/>
          <a:p>
            <a:r>
              <a:rPr lang="en-US" dirty="0"/>
              <a:t>Design your car to be efficient from the beginning!</a:t>
            </a:r>
          </a:p>
          <a:p>
            <a:r>
              <a:rPr lang="en-US" dirty="0"/>
              <a:t>Solar Power: 10% more power will give you a 4% increase in performance.  </a:t>
            </a:r>
          </a:p>
          <a:p>
            <a:r>
              <a:rPr lang="en-US" dirty="0"/>
              <a:t>Aerodynamics: 10% less drag will give you 3.1% increase in performance</a:t>
            </a:r>
          </a:p>
          <a:p>
            <a:r>
              <a:rPr lang="en-US" dirty="0"/>
              <a:t>Rolling resistance: 10% less resistance will give you 1.3% increase in performance.</a:t>
            </a:r>
          </a:p>
          <a:p>
            <a:r>
              <a:rPr lang="en-US" dirty="0"/>
              <a:t>Weight: 10% less weight will give you 0.9% increase in performance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Efficiency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1"/>
            <a:ext cx="5146712" cy="4594368"/>
          </a:xfrm>
        </p:spPr>
        <p:txBody>
          <a:bodyPr/>
          <a:lstStyle/>
          <a:p>
            <a:r>
              <a:rPr lang="en-US" dirty="0"/>
              <a:t>Choose the correct gauge wire for the current you expect to draw.</a:t>
            </a:r>
          </a:p>
          <a:p>
            <a:pPr lvl="1"/>
            <a:r>
              <a:rPr lang="en-US" dirty="0"/>
              <a:t>Most cars use  4 gauge or lower for the drive system in the car.</a:t>
            </a:r>
          </a:p>
          <a:p>
            <a:pPr lvl="1"/>
            <a:r>
              <a:rPr lang="en-US" dirty="0"/>
              <a:t>Soldered connections are more efficient than crimped connections. </a:t>
            </a:r>
          </a:p>
          <a:p>
            <a:pPr lvl="1"/>
            <a:r>
              <a:rPr lang="en-US" dirty="0"/>
              <a:t>Connections can be checked with an infrared thermometer. </a:t>
            </a:r>
          </a:p>
          <a:p>
            <a:pPr lvl="2"/>
            <a:r>
              <a:rPr lang="en-US" dirty="0"/>
              <a:t>Heat = energy loss!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able with wires and electrical equipment&#10;&#10;AI-generated content may be incorrect.">
            <a:extLst>
              <a:ext uri="{FF2B5EF4-FFF2-40B4-BE49-F238E27FC236}">
                <a16:creationId xmlns:a16="http://schemas.microsoft.com/office/drawing/2014/main" id="{BBF1077E-CB53-E8F1-794D-38D7E561C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60" y="250687"/>
            <a:ext cx="4767469" cy="63566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7D059-CF55-C576-18E9-FAAA430F7E47}"/>
              </a:ext>
            </a:extLst>
          </p:cNvPr>
          <p:cNvSpPr txBox="1"/>
          <p:nvPr/>
        </p:nvSpPr>
        <p:spPr>
          <a:xfrm>
            <a:off x="5579165" y="410818"/>
            <a:ext cx="295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Bench testing electrical system</a:t>
            </a:r>
          </a:p>
        </p:txBody>
      </p:sp>
    </p:spTree>
    <p:extLst>
      <p:ext uri="{BB962C8B-B14F-4D97-AF65-F5344CB8AC3E}">
        <p14:creationId xmlns:p14="http://schemas.microsoft.com/office/powerpoint/2010/main" val="3091038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Correct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638" y="2057401"/>
            <a:ext cx="4104162" cy="4555086"/>
          </a:xfrm>
        </p:spPr>
        <p:txBody>
          <a:bodyPr/>
          <a:lstStyle/>
          <a:p>
            <a:r>
              <a:rPr lang="en-US" dirty="0"/>
              <a:t>Don’t gear a car for 50 mph if you are going to drive it at 25 mph.   Be realistic about your cars speed!</a:t>
            </a:r>
          </a:p>
          <a:p>
            <a:r>
              <a:rPr lang="en-US" dirty="0"/>
              <a:t>Chain drive systems can be very efficient if gears are aligned and lubricated.</a:t>
            </a:r>
          </a:p>
          <a:p>
            <a:r>
              <a:rPr lang="en-US" dirty="0"/>
              <a:t>Pictured: 48V system, 15 tooth front, 70 tooth rear. Max speed = 36 mph</a:t>
            </a:r>
          </a:p>
          <a:p>
            <a:endParaRPr lang="en-US" dirty="0"/>
          </a:p>
        </p:txBody>
      </p:sp>
      <p:pic>
        <p:nvPicPr>
          <p:cNvPr id="4" name="Picture 3" descr="Mechanical -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20759"/>
            <a:ext cx="4582638" cy="343697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41" y="1887620"/>
            <a:ext cx="4125438" cy="4581274"/>
          </a:xfrm>
        </p:spPr>
        <p:txBody>
          <a:bodyPr>
            <a:normAutofit/>
          </a:bodyPr>
          <a:lstStyle/>
          <a:p>
            <a:r>
              <a:rPr lang="en-US" dirty="0"/>
              <a:t>Heavier cars have more rolling resistance and take more energy to accelerate. (Much bigger problem in a road race.)</a:t>
            </a:r>
          </a:p>
          <a:p>
            <a:r>
              <a:rPr lang="en-US" dirty="0"/>
              <a:t>Do not reduce weight at the cost of safety. </a:t>
            </a:r>
          </a:p>
          <a:p>
            <a:r>
              <a:rPr lang="en-US" dirty="0"/>
              <a:t>Making things too light will cause things </a:t>
            </a:r>
            <a:r>
              <a:rPr lang="en-US"/>
              <a:t>to break.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Mechanical -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080" y="3436074"/>
            <a:ext cx="4561362" cy="30328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Bearings can be opened, cleaned, and filled with a light oil.</a:t>
            </a:r>
          </a:p>
          <a:p>
            <a:r>
              <a:rPr lang="en-US" dirty="0"/>
              <a:t>Tires with thin “supple” casings roll better than thick casings. (Higher risk of flats) </a:t>
            </a:r>
          </a:p>
          <a:p>
            <a:r>
              <a:rPr lang="en-US" dirty="0"/>
              <a:t>Fat tires roll better than thin tires. (But weigh more.)</a:t>
            </a:r>
          </a:p>
          <a:p>
            <a:r>
              <a:rPr lang="en-US" dirty="0"/>
              <a:t>If it rotates: lubricate!</a:t>
            </a:r>
          </a:p>
          <a:p>
            <a:r>
              <a:rPr lang="en-US" dirty="0"/>
              <a:t>Wheel alignment is critical to reducing rolling resistance.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pic>
        <p:nvPicPr>
          <p:cNvPr id="7" name="Content Placeholder 6" descr="A drawing of a ghost driving a car&#10;&#10;AI-generated content may be incorrect.">
            <a:extLst>
              <a:ext uri="{FF2B5EF4-FFF2-40B4-BE49-F238E27FC236}">
                <a16:creationId xmlns:a16="http://schemas.microsoft.com/office/drawing/2014/main" id="{3BDFB96F-3247-7D70-40F6-48928EBBB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28800"/>
            <a:ext cx="6719425" cy="456711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A4948-5792-51D8-5229-24F303899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23F66A-6A08-2896-54B1-2C2753F52FFA}"/>
              </a:ext>
            </a:extLst>
          </p:cNvPr>
          <p:cNvSpPr txBox="1"/>
          <p:nvPr/>
        </p:nvSpPr>
        <p:spPr>
          <a:xfrm>
            <a:off x="5486400" y="2057401"/>
            <a:ext cx="3200400" cy="2857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"/>
            </a:pPr>
            <a:endParaRPr lang="en-US" sz="20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8" name="Content Placeholder 7" descr="A person standing next to a toy car&#10;&#10;AI-generated content may be incorrect.">
            <a:extLst>
              <a:ext uri="{FF2B5EF4-FFF2-40B4-BE49-F238E27FC236}">
                <a16:creationId xmlns:a16="http://schemas.microsoft.com/office/drawing/2014/main" id="{B0760FDD-3219-5440-1696-C6E69B60C6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2324" y="299111"/>
            <a:ext cx="4694833" cy="625977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C4CFC-9CD7-430A-DCB1-DA4997454D24}"/>
              </a:ext>
            </a:extLst>
          </p:cNvPr>
          <p:cNvSpPr txBox="1"/>
          <p:nvPr/>
        </p:nvSpPr>
        <p:spPr>
          <a:xfrm>
            <a:off x="139411" y="2057401"/>
            <a:ext cx="31146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Recognizing the importance of aerodynamics early in our program.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71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A13EB-FC44-C225-32F3-64C57D32E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90FF-3415-F86E-CE37-3614958F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pic>
        <p:nvPicPr>
          <p:cNvPr id="4" name="Content Placeholder 3" descr="aerodynamic drag.jpg">
            <a:extLst>
              <a:ext uri="{FF2B5EF4-FFF2-40B4-BE49-F238E27FC236}">
                <a16:creationId xmlns:a16="http://schemas.microsoft.com/office/drawing/2014/main" id="{52326352-7A1E-9307-3646-3C1450EA3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7049" r="-7049"/>
          <a:stretch>
            <a:fillRect/>
          </a:stretch>
        </p:blipFill>
        <p:spPr>
          <a:xfrm>
            <a:off x="64410" y="2057400"/>
            <a:ext cx="8998242" cy="4332487"/>
          </a:xfrm>
        </p:spPr>
      </p:pic>
    </p:spTree>
    <p:extLst>
      <p:ext uri="{BB962C8B-B14F-4D97-AF65-F5344CB8AC3E}">
        <p14:creationId xmlns:p14="http://schemas.microsoft.com/office/powerpoint/2010/main" val="407641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enemy number one to a solar car’s efficiency.</a:t>
            </a:r>
          </a:p>
        </p:txBody>
      </p:sp>
      <p:pic>
        <p:nvPicPr>
          <p:cNvPr id="5" name="Picture 4" descr="HPV_Aero_Drag_plus_Rolling_Resist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9" y="2595808"/>
            <a:ext cx="6969457" cy="417053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778000"/>
            <a:ext cx="8943473" cy="1858211"/>
          </a:xfrm>
        </p:spPr>
        <p:txBody>
          <a:bodyPr/>
          <a:lstStyle/>
          <a:p>
            <a:r>
              <a:rPr lang="en-US" dirty="0"/>
              <a:t>Reducing drag is the least expensive way to improve your solar car. </a:t>
            </a:r>
          </a:p>
          <a:p>
            <a:r>
              <a:rPr lang="en-US" dirty="0"/>
              <a:t>The extra weight of drag reducing fairings is easily made up for in aerodynamic efficiency.</a:t>
            </a:r>
          </a:p>
        </p:txBody>
      </p:sp>
      <p:pic>
        <p:nvPicPr>
          <p:cNvPr id="8" name="Picture 7" descr="Misc -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8" y="3743119"/>
            <a:ext cx="8943473" cy="297950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4897940" cy="4437240"/>
          </a:xfrm>
        </p:spPr>
        <p:txBody>
          <a:bodyPr/>
          <a:lstStyle/>
          <a:p>
            <a:r>
              <a:rPr lang="en-US" dirty="0"/>
              <a:t>Drag starts at the back of the vehicle, not the front. Hence the name “drag”.</a:t>
            </a:r>
          </a:p>
          <a:p>
            <a:r>
              <a:rPr lang="en-US" dirty="0"/>
              <a:t>Choose shapes that release airflow smoothly.</a:t>
            </a:r>
          </a:p>
          <a:p>
            <a:r>
              <a:rPr lang="en-US" dirty="0"/>
              <a:t>Fairings can be made from many common and light weight materials. </a:t>
            </a:r>
          </a:p>
        </p:txBody>
      </p:sp>
      <p:pic>
        <p:nvPicPr>
          <p:cNvPr id="4" name="Picture 3" descr="Drag examples(4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14" y="1779620"/>
            <a:ext cx="2934386" cy="501290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Aerodynamic Drag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58" y="2111764"/>
            <a:ext cx="3115113" cy="3259022"/>
          </a:xfrm>
        </p:spPr>
        <p:txBody>
          <a:bodyPr/>
          <a:lstStyle/>
          <a:p>
            <a:r>
              <a:rPr lang="en-US" dirty="0"/>
              <a:t>When you double your speed, the force on your car is 4 times greater!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25C7-14DA-EDDF-2118-3E41372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98" y="1984575"/>
            <a:ext cx="4670644" cy="45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44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D6B4-E1D6-3A48-B0B1-D8BDBD93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1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Relative Aerodynamic Drag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2F8921A-80B6-0946-A2C1-94CB5BD3A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05" y="1066799"/>
            <a:ext cx="8845790" cy="5604669"/>
          </a:xfrm>
        </p:spPr>
      </p:pic>
    </p:spTree>
    <p:extLst>
      <p:ext uri="{BB962C8B-B14F-4D97-AF65-F5344CB8AC3E}">
        <p14:creationId xmlns:p14="http://schemas.microsoft.com/office/powerpoint/2010/main" val="1050670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E4E64-787E-7EE7-E759-FF9DB3B96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9019-A494-9062-2FFA-14A11828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771429"/>
            <a:ext cx="3938155" cy="792161"/>
          </a:xfrm>
        </p:spPr>
        <p:txBody>
          <a:bodyPr>
            <a:normAutofit/>
          </a:bodyPr>
          <a:lstStyle/>
          <a:p>
            <a:r>
              <a:rPr lang="en-US" sz="3000" dirty="0"/>
              <a:t>Barn Owl</a:t>
            </a:r>
          </a:p>
        </p:txBody>
      </p:sp>
      <p:pic>
        <p:nvPicPr>
          <p:cNvPr id="7" name="Content Placeholder 6" descr="A owl flying in the air&#10;&#10;AI-generated content may be incorrect.">
            <a:extLst>
              <a:ext uri="{FF2B5EF4-FFF2-40B4-BE49-F238E27FC236}">
                <a16:creationId xmlns:a16="http://schemas.microsoft.com/office/drawing/2014/main" id="{3A06F122-0829-76C6-86DB-A087B21F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183" y="384463"/>
            <a:ext cx="8167826" cy="5299363"/>
          </a:xfrm>
        </p:spPr>
      </p:pic>
    </p:spTree>
    <p:extLst>
      <p:ext uri="{BB962C8B-B14F-4D97-AF65-F5344CB8AC3E}">
        <p14:creationId xmlns:p14="http://schemas.microsoft.com/office/powerpoint/2010/main" val="1376636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1A33A-F10B-102C-A570-27E4A07EF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771C-3F3D-7458-A044-F53D9C0C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Ecomodders</a:t>
            </a:r>
            <a:r>
              <a:rPr lang="en-US" dirty="0"/>
              <a:t> and </a:t>
            </a:r>
            <a:r>
              <a:rPr lang="en-US" dirty="0" err="1"/>
              <a:t>HPVers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29DB4-42FD-33D2-048F-D5F06FE1B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/>
          <a:p>
            <a:r>
              <a:rPr lang="en-US" dirty="0"/>
              <a:t>International Human Powered Vehicle Association </a:t>
            </a:r>
            <a:r>
              <a:rPr lang="en-US" dirty="0">
                <a:hlinkClick r:id="rId2"/>
              </a:rPr>
              <a:t>https://www.ihpva.org/home/</a:t>
            </a:r>
            <a:endParaRPr lang="en-US" dirty="0"/>
          </a:p>
          <a:p>
            <a:r>
              <a:rPr lang="en-US" dirty="0"/>
              <a:t>Automotive Economy Modifications </a:t>
            </a:r>
            <a:r>
              <a:rPr lang="en-US" dirty="0">
                <a:hlinkClick r:id="rId3"/>
              </a:rPr>
              <a:t>https://ecomodder.com/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A person in a small red and black vehicle&#10;&#10;AI-generated content may be incorrect.">
            <a:extLst>
              <a:ext uri="{FF2B5EF4-FFF2-40B4-BE49-F238E27FC236}">
                <a16:creationId xmlns:a16="http://schemas.microsoft.com/office/drawing/2014/main" id="{AAAE31A3-1B74-4A90-B699-CC2F46041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411" r="19907" b="-1"/>
          <a:stretch/>
        </p:blipFill>
        <p:spPr>
          <a:xfrm>
            <a:off x="4754880" y="2057401"/>
            <a:ext cx="3931920" cy="3980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4116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E79A-CA08-A54C-A623-76884D88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posing with a blue vehicle in a workshop&#10;&#10;AI-generated content may be incorrect.">
            <a:extLst>
              <a:ext uri="{FF2B5EF4-FFF2-40B4-BE49-F238E27FC236}">
                <a16:creationId xmlns:a16="http://schemas.microsoft.com/office/drawing/2014/main" id="{9AF1C5E3-BC71-CB7F-6FBD-7EDAD46AA4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696" y="2976026"/>
            <a:ext cx="5767304" cy="3523251"/>
          </a:xfrm>
        </p:spPr>
      </p:pic>
      <p:pic>
        <p:nvPicPr>
          <p:cNvPr id="10" name="Picture 9" descr="A green car parked on grass&#10;&#10;AI-generated content may be incorrect.">
            <a:extLst>
              <a:ext uri="{FF2B5EF4-FFF2-40B4-BE49-F238E27FC236}">
                <a16:creationId xmlns:a16="http://schemas.microsoft.com/office/drawing/2014/main" id="{6539916E-7AF6-2BCB-953E-90198F42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53" y="358723"/>
            <a:ext cx="7014409" cy="23942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D4CBBA-CF22-D330-DCB0-780D215367A9}"/>
              </a:ext>
            </a:extLst>
          </p:cNvPr>
          <p:cNvSpPr txBox="1"/>
          <p:nvPr/>
        </p:nvSpPr>
        <p:spPr>
          <a:xfrm>
            <a:off x="6729831" y="3998987"/>
            <a:ext cx="2085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10-15% increase in efficiency.</a:t>
            </a:r>
          </a:p>
        </p:txBody>
      </p:sp>
    </p:spTree>
    <p:extLst>
      <p:ext uri="{BB962C8B-B14F-4D97-AF65-F5344CB8AC3E}">
        <p14:creationId xmlns:p14="http://schemas.microsoft.com/office/powerpoint/2010/main" val="3632303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7A80-4D29-3C44-968E-D33A6CCD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Inexpensive Solutions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F06266-ADC1-9F41-A969-2C69AC884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1771" y="1785256"/>
            <a:ext cx="6560457" cy="4920343"/>
          </a:xfrm>
        </p:spPr>
      </p:pic>
    </p:spTree>
    <p:extLst>
      <p:ext uri="{BB962C8B-B14F-4D97-AF65-F5344CB8AC3E}">
        <p14:creationId xmlns:p14="http://schemas.microsoft.com/office/powerpoint/2010/main" val="27245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AB0C-92C7-3A92-1789-4368711B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range and black airplane on a road&#10;&#10;Description automatically generated with low confidence">
            <a:extLst>
              <a:ext uri="{FF2B5EF4-FFF2-40B4-BE49-F238E27FC236}">
                <a16:creationId xmlns:a16="http://schemas.microsoft.com/office/drawing/2014/main" id="{1931D2B5-34D1-5096-93EF-C5AA9823CC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207852" y="302009"/>
            <a:ext cx="7313536" cy="4881783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30BCB5-1CF1-E6B4-78E4-9866918E3EAF}"/>
              </a:ext>
            </a:extLst>
          </p:cNvPr>
          <p:cNvSpPr txBox="1"/>
          <p:nvPr/>
        </p:nvSpPr>
        <p:spPr>
          <a:xfrm>
            <a:off x="1532964" y="5271888"/>
            <a:ext cx="5047130" cy="1093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Our very first Solar Car for the race from Dallas to Pasadena, CA.</a:t>
            </a: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endParaRPr lang="en-US" sz="20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452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B3740-3D06-1B7F-DA17-C4A44869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AFC9-DCA4-2289-1CB9-154CA227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718" y="4576475"/>
            <a:ext cx="4998027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Inexpensive Solutions</a:t>
            </a:r>
          </a:p>
        </p:txBody>
      </p:sp>
      <p:pic>
        <p:nvPicPr>
          <p:cNvPr id="7" name="Content Placeholder 6" descr="A person driving a small vehicle&#10;&#10;AI-generated content may be incorrect.">
            <a:extLst>
              <a:ext uri="{FF2B5EF4-FFF2-40B4-BE49-F238E27FC236}">
                <a16:creationId xmlns:a16="http://schemas.microsoft.com/office/drawing/2014/main" id="{9A0B0E99-A5D9-BA45-EFFF-1551EDCF9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6452755" cy="4301837"/>
          </a:xfrm>
        </p:spPr>
      </p:pic>
    </p:spTree>
    <p:extLst>
      <p:ext uri="{BB962C8B-B14F-4D97-AF65-F5344CB8AC3E}">
        <p14:creationId xmlns:p14="http://schemas.microsoft.com/office/powerpoint/2010/main" val="4145329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8C81-CEED-54CE-D522-015FD2FE9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B594-B3EA-DDB6-8055-71DBDD64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Fairings for Tubes</a:t>
            </a:r>
          </a:p>
        </p:txBody>
      </p:sp>
      <p:pic>
        <p:nvPicPr>
          <p:cNvPr id="6" name="Content Placeholder 5" descr="A blue object with a hole&#10;&#10;AI-generated content may be incorrect.">
            <a:extLst>
              <a:ext uri="{FF2B5EF4-FFF2-40B4-BE49-F238E27FC236}">
                <a16:creationId xmlns:a16="http://schemas.microsoft.com/office/drawing/2014/main" id="{C3CD5D47-F71D-B653-EBAB-37978825A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755" y="1818410"/>
            <a:ext cx="5173407" cy="46119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256321-7391-3182-87DB-F8058C8A8E89}"/>
              </a:ext>
            </a:extLst>
          </p:cNvPr>
          <p:cNvSpPr txBox="1"/>
          <p:nvPr/>
        </p:nvSpPr>
        <p:spPr>
          <a:xfrm>
            <a:off x="6421581" y="3429000"/>
            <a:ext cx="2182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3D Printed in segments</a:t>
            </a:r>
          </a:p>
        </p:txBody>
      </p:sp>
    </p:spTree>
    <p:extLst>
      <p:ext uri="{BB962C8B-B14F-4D97-AF65-F5344CB8AC3E}">
        <p14:creationId xmlns:p14="http://schemas.microsoft.com/office/powerpoint/2010/main" val="173893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99EC5-B0B7-F5DD-1450-A0D784362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255B-5A77-D919-773A-D92242167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Energy Savings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3A636-1B89-2267-5C10-38E53F6F9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728" y="289092"/>
            <a:ext cx="476207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For a 1 meter long, 1 inch diameter tube traveling 20 mph: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66E303-B80E-E6AE-2531-84B8E7B48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233401"/>
              </p:ext>
            </p:extLst>
          </p:nvPr>
        </p:nvGraphicFramePr>
        <p:xfrm>
          <a:off x="370490" y="1977643"/>
          <a:ext cx="6096000" cy="459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026391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583855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9851067"/>
                    </a:ext>
                  </a:extLst>
                </a:gridCol>
              </a:tblGrid>
              <a:tr h="6558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Round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Aerodynamic 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194339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Drag Force (Newtons)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271351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Energy per Lap (Joules)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087901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Power Needed (Watts)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93309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Energy for 10 Laps (Joules)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36,210   (36kJ)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4340  (4.3kJ)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763711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Energy for 300 Laps (kilojoules)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1086.3 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130.2 kJ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641119"/>
                  </a:ext>
                </a:extLst>
              </a:tr>
              <a:tr h="655895">
                <a:tc>
                  <a:txBody>
                    <a:bodyPr/>
                    <a:lstStyle/>
                    <a:p>
                      <a:r>
                        <a:rPr lang="en-US" dirty="0"/>
                        <a:t>Four  Tubes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4345.2 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520.8 kJ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4578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B53398-F5A4-1603-5BA7-F9ADD2C0A76A}"/>
              </a:ext>
            </a:extLst>
          </p:cNvPr>
          <p:cNvSpPr txBox="1"/>
          <p:nvPr/>
        </p:nvSpPr>
        <p:spPr>
          <a:xfrm>
            <a:off x="6770669" y="1890445"/>
            <a:ext cx="2167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use about 1.5% of your solar array just to push tubes through the air!  (Approximately 4 solar cells at 20mph, 6 solar cells at 30mph)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4C8E0-6F91-5A9C-D376-37A3B192BDBE}"/>
              </a:ext>
            </a:extLst>
          </p:cNvPr>
          <p:cNvSpPr txBox="1"/>
          <p:nvPr/>
        </p:nvSpPr>
        <p:spPr>
          <a:xfrm>
            <a:off x="6822039" y="4581500"/>
            <a:ext cx="2065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takes more than 8 times the energy to push a round tube through the air than an aerodynamic tube!</a:t>
            </a:r>
          </a:p>
        </p:txBody>
      </p:sp>
    </p:spTree>
    <p:extLst>
      <p:ext uri="{BB962C8B-B14F-4D97-AF65-F5344CB8AC3E}">
        <p14:creationId xmlns:p14="http://schemas.microsoft.com/office/powerpoint/2010/main" val="3826692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Inexpensive Wheel Fairing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1"/>
            <a:ext cx="4128168" cy="4372810"/>
          </a:xfrm>
        </p:spPr>
        <p:txBody>
          <a:bodyPr/>
          <a:lstStyle/>
          <a:p>
            <a:r>
              <a:rPr lang="en-US" dirty="0"/>
              <a:t>Things you need:</a:t>
            </a:r>
          </a:p>
          <a:p>
            <a:pPr lvl="1"/>
            <a:r>
              <a:rPr lang="en-US" dirty="0"/>
              <a:t>Foam core board </a:t>
            </a:r>
          </a:p>
          <a:p>
            <a:pPr lvl="1"/>
            <a:r>
              <a:rPr lang="en-US" dirty="0"/>
              <a:t>Razor Blade</a:t>
            </a:r>
          </a:p>
          <a:p>
            <a:pPr lvl="1"/>
            <a:r>
              <a:rPr lang="en-US" dirty="0"/>
              <a:t>Hot glue</a:t>
            </a:r>
          </a:p>
          <a:p>
            <a:pPr lvl="1"/>
            <a:r>
              <a:rPr lang="en-US" dirty="0"/>
              <a:t>Carbon fiber or Fiberglass reinforcement</a:t>
            </a:r>
          </a:p>
          <a:p>
            <a:pPr lvl="1"/>
            <a:r>
              <a:rPr lang="en-US" dirty="0"/>
              <a:t>Epoxy resin</a:t>
            </a:r>
          </a:p>
          <a:p>
            <a:pPr lvl="1"/>
            <a:r>
              <a:rPr lang="en-US" dirty="0"/>
              <a:t>Creativity</a:t>
            </a:r>
          </a:p>
          <a:p>
            <a:pPr lvl="1"/>
            <a:r>
              <a:rPr lang="en-US" dirty="0"/>
              <a:t>Body filler</a:t>
            </a:r>
          </a:p>
        </p:txBody>
      </p:sp>
      <p:pic>
        <p:nvPicPr>
          <p:cNvPr id="6" name="Picture 5" descr="Misc -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41" y="1764635"/>
            <a:ext cx="3739815" cy="498642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Fairings</a:t>
            </a:r>
          </a:p>
        </p:txBody>
      </p:sp>
      <p:pic>
        <p:nvPicPr>
          <p:cNvPr id="6" name="Content Placeholder 5" descr="Misc - 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1127083" y="3301335"/>
            <a:ext cx="7230548" cy="3481375"/>
          </a:xfrm>
        </p:spPr>
      </p:pic>
      <p:pic>
        <p:nvPicPr>
          <p:cNvPr id="7" name="Picture 6" descr="Misc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199" y="1716956"/>
            <a:ext cx="3777218" cy="50362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937917"/>
            <a:ext cx="4387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Cut foam core board to shape</a:t>
            </a:r>
          </a:p>
          <a:p>
            <a:r>
              <a:rPr lang="en-US" dirty="0"/>
              <a:t>Score with a razor blade</a:t>
            </a:r>
          </a:p>
          <a:p>
            <a:r>
              <a:rPr lang="en-US" dirty="0"/>
              <a:t>Bend to shape</a:t>
            </a:r>
          </a:p>
          <a:p>
            <a:r>
              <a:rPr lang="en-US" dirty="0"/>
              <a:t>Glue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1"/>
            <a:ext cx="3235097" cy="4515804"/>
          </a:xfrm>
        </p:spPr>
        <p:txBody>
          <a:bodyPr/>
          <a:lstStyle/>
          <a:p>
            <a:r>
              <a:rPr lang="en-US" dirty="0"/>
              <a:t>One or two layers of Carbon or Fiberglass cloth is enough. </a:t>
            </a:r>
          </a:p>
          <a:p>
            <a:r>
              <a:rPr lang="en-US" dirty="0"/>
              <a:t>Epoxy resin won’t eat through the foam core.</a:t>
            </a:r>
          </a:p>
          <a:p>
            <a:r>
              <a:rPr lang="en-US" dirty="0" err="1"/>
              <a:t>Squeege</a:t>
            </a:r>
            <a:r>
              <a:rPr lang="en-US" dirty="0"/>
              <a:t> excess resin from fabric.</a:t>
            </a:r>
          </a:p>
        </p:txBody>
      </p:sp>
      <p:pic>
        <p:nvPicPr>
          <p:cNvPr id="4" name="Picture 3" descr="Misc -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276" y="1767694"/>
            <a:ext cx="3719524" cy="495936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Reinforcement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8658" y="2057401"/>
            <a:ext cx="3213819" cy="4515804"/>
          </a:xfrm>
        </p:spPr>
        <p:txBody>
          <a:bodyPr/>
          <a:lstStyle/>
          <a:p>
            <a:r>
              <a:rPr lang="en-US" dirty="0"/>
              <a:t>Add some carbon fiber squares on the inside at attachment points to strengthen foam core board.</a:t>
            </a:r>
          </a:p>
          <a:p>
            <a:r>
              <a:rPr lang="en-US" dirty="0"/>
              <a:t>Trim with a common jigsaw to fit.</a:t>
            </a:r>
          </a:p>
        </p:txBody>
      </p:sp>
      <p:pic>
        <p:nvPicPr>
          <p:cNvPr id="4" name="Picture 3" descr="Misc - 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9" y="2057401"/>
            <a:ext cx="5551539" cy="416365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00DE-F3AF-72FA-490B-D3EDE3839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427F-BAAF-828B-8925-CCA85E14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3BF9B-3AAC-7826-C26C-45FD7013A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35" y="1872447"/>
            <a:ext cx="4505143" cy="4006774"/>
          </a:xfrm>
        </p:spPr>
        <p:txBody>
          <a:bodyPr/>
          <a:lstStyle/>
          <a:p>
            <a:r>
              <a:rPr lang="en-US" dirty="0"/>
              <a:t>Reinforcement is covered with a light-weight body filler and sanded smooth. </a:t>
            </a:r>
          </a:p>
          <a:p>
            <a:r>
              <a:rPr lang="en-US" dirty="0"/>
              <a:t>Prime and paint </a:t>
            </a:r>
          </a:p>
          <a:p>
            <a:r>
              <a:rPr lang="en-US" dirty="0"/>
              <a:t>(A good painter can cover a lot of flaws!)</a:t>
            </a:r>
          </a:p>
        </p:txBody>
      </p:sp>
      <p:pic>
        <p:nvPicPr>
          <p:cNvPr id="4" name="Picture 3" descr="Misc - 10.jpg">
            <a:extLst>
              <a:ext uri="{FF2B5EF4-FFF2-40B4-BE49-F238E27FC236}">
                <a16:creationId xmlns:a16="http://schemas.microsoft.com/office/drawing/2014/main" id="{86EA93CB-8972-F2E1-2F8A-B3D488FB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6" y="1767695"/>
            <a:ext cx="3739164" cy="49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97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complete car from foamcore</a:t>
            </a:r>
          </a:p>
        </p:txBody>
      </p:sp>
      <p:pic>
        <p:nvPicPr>
          <p:cNvPr id="10" name="Picture 9" descr="A race car on a track&#10;&#10;AI-generated content may be incorrect.">
            <a:extLst>
              <a:ext uri="{FF2B5EF4-FFF2-40B4-BE49-F238E27FC236}">
                <a16:creationId xmlns:a16="http://schemas.microsoft.com/office/drawing/2014/main" id="{D0C8ED12-E96A-DC9E-607C-9410607304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72" t="21548" r="-416" b="12784"/>
          <a:stretch/>
        </p:blipFill>
        <p:spPr>
          <a:xfrm>
            <a:off x="551922" y="1790623"/>
            <a:ext cx="8120130" cy="479273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63F2C-4D2B-4263-DB90-85289C212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A553-9D2C-8F17-57A7-C7853CD2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 complete car from foamcore</a:t>
            </a:r>
          </a:p>
        </p:txBody>
      </p:sp>
      <p:pic>
        <p:nvPicPr>
          <p:cNvPr id="4" name="Picture 3" descr="A white object on a wheels&#10;&#10;AI-generated content may be incorrect.">
            <a:extLst>
              <a:ext uri="{FF2B5EF4-FFF2-40B4-BE49-F238E27FC236}">
                <a16:creationId xmlns:a16="http://schemas.microsoft.com/office/drawing/2014/main" id="{8C0711C8-C907-55BA-1C4D-B96A1A71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2" y="3026857"/>
            <a:ext cx="4258032" cy="3193524"/>
          </a:xfrm>
          <a:prstGeom prst="rect">
            <a:avLst/>
          </a:prstGeom>
          <a:noFill/>
        </p:spPr>
      </p:pic>
      <p:pic>
        <p:nvPicPr>
          <p:cNvPr id="6" name="Content Placeholder 5" descr="A white race car with a helmet on it&#10;&#10;AI-generated content may be incorrect.">
            <a:extLst>
              <a:ext uri="{FF2B5EF4-FFF2-40B4-BE49-F238E27FC236}">
                <a16:creationId xmlns:a16="http://schemas.microsoft.com/office/drawing/2014/main" id="{8701792B-6617-959F-275C-9ACF58B9D6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864820"/>
            <a:ext cx="4455148" cy="3341360"/>
          </a:xfrm>
        </p:spPr>
      </p:pic>
    </p:spTree>
    <p:extLst>
      <p:ext uri="{BB962C8B-B14F-4D97-AF65-F5344CB8AC3E}">
        <p14:creationId xmlns:p14="http://schemas.microsoft.com/office/powerpoint/2010/main" val="3623433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426C7-B249-C50E-1009-C89993A9C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515D61-BD2F-4DED-0109-F6C51B6E354E}"/>
              </a:ext>
            </a:extLst>
          </p:cNvPr>
          <p:cNvSpPr txBox="1"/>
          <p:nvPr/>
        </p:nvSpPr>
        <p:spPr>
          <a:xfrm>
            <a:off x="3975914" y="5396458"/>
            <a:ext cx="5047130" cy="109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r>
              <a:rPr lang="en-US" sz="3000" b="1" dirty="0"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</a:rPr>
              <a:t>A young Mark Westlake</a:t>
            </a:r>
          </a:p>
          <a:p>
            <a:pPr defTabSz="914400">
              <a:spcBef>
                <a:spcPct val="20000"/>
              </a:spcBef>
              <a:buClr>
                <a:schemeClr val="accent1"/>
              </a:buClr>
              <a:buSzPct val="90000"/>
            </a:pPr>
            <a:endParaRPr lang="en-US" sz="2000" b="1" dirty="0">
              <a:effectLst>
                <a:outerShdw blurRad="50800" dist="50800" dir="2700000" algn="tl" rotWithShape="0">
                  <a:schemeClr val="bg1">
                    <a:alpha val="30000"/>
                  </a:schemeClr>
                </a:outerShdw>
              </a:effectLst>
            </a:endParaRPr>
          </a:p>
        </p:txBody>
      </p:sp>
      <p:pic>
        <p:nvPicPr>
          <p:cNvPr id="6" name="Content Placeholder 5" descr="A person wrapping a roll of plastic&#10;&#10;AI-generated content may be incorrect.">
            <a:extLst>
              <a:ext uri="{FF2B5EF4-FFF2-40B4-BE49-F238E27FC236}">
                <a16:creationId xmlns:a16="http://schemas.microsoft.com/office/drawing/2014/main" id="{A6EA958B-E8E6-EBEF-7633-D7723A42D7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370" y="368489"/>
            <a:ext cx="6398120" cy="4798589"/>
          </a:xfrm>
        </p:spPr>
      </p:pic>
    </p:spTree>
    <p:extLst>
      <p:ext uri="{BB962C8B-B14F-4D97-AF65-F5344CB8AC3E}">
        <p14:creationId xmlns:p14="http://schemas.microsoft.com/office/powerpoint/2010/main" val="13911695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BD65-34E3-BA28-0829-51395BAD1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9345-C006-5156-C81E-E7B2C676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 complete car from foamcore</a:t>
            </a:r>
          </a:p>
        </p:txBody>
      </p:sp>
      <p:pic>
        <p:nvPicPr>
          <p:cNvPr id="8" name="Content Placeholder 7" descr="A white car made of cardboard&#10;&#10;AI-generated content may be incorrect.">
            <a:extLst>
              <a:ext uri="{FF2B5EF4-FFF2-40B4-BE49-F238E27FC236}">
                <a16:creationId xmlns:a16="http://schemas.microsoft.com/office/drawing/2014/main" id="{56C6FBC0-41A0-3AC7-AAAA-9F69A715F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01097" y="1827009"/>
            <a:ext cx="6341806" cy="4756353"/>
          </a:xfrm>
        </p:spPr>
      </p:pic>
    </p:spTree>
    <p:extLst>
      <p:ext uri="{BB962C8B-B14F-4D97-AF65-F5344CB8AC3E}">
        <p14:creationId xmlns:p14="http://schemas.microsoft.com/office/powerpoint/2010/main" val="2148962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FBF8-F1DF-8B44-BF5A-AEC9622D9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6D6C-7D7E-1504-57FF-AE2C6624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 complete car from foamcore</a:t>
            </a:r>
          </a:p>
        </p:txBody>
      </p:sp>
      <p:pic>
        <p:nvPicPr>
          <p:cNvPr id="8" name="Content Placeholder 7" descr="A white box with black and blue hexagons&#10;&#10;AI-generated content may be incorrect.">
            <a:extLst>
              <a:ext uri="{FF2B5EF4-FFF2-40B4-BE49-F238E27FC236}">
                <a16:creationId xmlns:a16="http://schemas.microsoft.com/office/drawing/2014/main" id="{BB7B5DAD-7BFA-1384-7AD7-9A08742648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63443" y="2461179"/>
            <a:ext cx="4682432" cy="3511824"/>
          </a:xfrm>
        </p:spPr>
      </p:pic>
      <p:pic>
        <p:nvPicPr>
          <p:cNvPr id="10" name="Picture 9" descr="A person in a white shirt and white pants leaning over a car&#10;&#10;AI-generated content may be incorrect.">
            <a:extLst>
              <a:ext uri="{FF2B5EF4-FFF2-40B4-BE49-F238E27FC236}">
                <a16:creationId xmlns:a16="http://schemas.microsoft.com/office/drawing/2014/main" id="{7A1CDF6F-AF31-7D9A-D211-003EAC93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93" y="1900927"/>
            <a:ext cx="3511826" cy="46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72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Shrink Wrap Body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from 7-mil shrink-wrap that is used to protect boats in the winter.  </a:t>
            </a:r>
          </a:p>
          <a:p>
            <a:r>
              <a:rPr lang="en-US" dirty="0"/>
              <a:t>Shrink-wrap is cut to shape and taped to the car with inexpensive tape that is made for the material.</a:t>
            </a:r>
          </a:p>
          <a:p>
            <a:r>
              <a:rPr lang="en-US" dirty="0"/>
              <a:t>A common heat gun can be used to shrink the material.</a:t>
            </a:r>
          </a:p>
          <a:p>
            <a:r>
              <a:rPr lang="en-US" dirty="0"/>
              <a:t>The material cools and maintains a semi-rigid surface.</a:t>
            </a:r>
          </a:p>
          <a:p>
            <a:r>
              <a:rPr lang="en-US" dirty="0"/>
              <a:t>Easily repaired with tape.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and Tape the Material</a:t>
            </a:r>
          </a:p>
        </p:txBody>
      </p:sp>
      <p:pic>
        <p:nvPicPr>
          <p:cNvPr id="4" name="Content Placeholder 3" descr="Misc - 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2710435" y="1749927"/>
            <a:ext cx="10171001" cy="4897149"/>
          </a:xfrm>
        </p:spPr>
      </p:pic>
      <p:pic>
        <p:nvPicPr>
          <p:cNvPr id="5" name="Picture 4" descr="Misc - 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004" y="1749928"/>
            <a:ext cx="3672861" cy="489714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 and Heat </a:t>
            </a:r>
          </a:p>
        </p:txBody>
      </p:sp>
      <p:pic>
        <p:nvPicPr>
          <p:cNvPr id="7" name="Content Placeholder 6" descr="Misc - 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-588525" y="1804734"/>
            <a:ext cx="10384175" cy="4999788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Trim to fit around fairings</a:t>
            </a:r>
          </a:p>
        </p:txBody>
      </p:sp>
      <p:pic>
        <p:nvPicPr>
          <p:cNvPr id="6" name="Picture 5" descr="Misc -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1" y="1783131"/>
            <a:ext cx="3733623" cy="49781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246" y="2057401"/>
            <a:ext cx="4558553" cy="441063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Shrink Wrap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Big Shrink  </a:t>
            </a:r>
            <a:r>
              <a:rPr lang="en-US" dirty="0">
                <a:hlinkClick r:id="rId3"/>
              </a:rPr>
              <a:t>www.bigshrink.com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Comes in a variety of colors and thicknesses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78" y="4037239"/>
            <a:ext cx="3475520" cy="27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045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product</a:t>
            </a:r>
          </a:p>
        </p:txBody>
      </p:sp>
      <p:pic>
        <p:nvPicPr>
          <p:cNvPr id="4" name="Content Placeholder 3" descr="Misc - 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42" r="-18942"/>
          <a:stretch>
            <a:fillRect/>
          </a:stretch>
        </p:blipFill>
        <p:spPr>
          <a:xfrm>
            <a:off x="-429556" y="1846259"/>
            <a:ext cx="9909059" cy="4771029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the Saint Thomas Academy Experimental Vehicle Team up to now?</a:t>
            </a:r>
          </a:p>
        </p:txBody>
      </p:sp>
      <p:pic>
        <p:nvPicPr>
          <p:cNvPr id="7" name="Content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CCEB2F1-AF1A-E175-B93F-4FA102A0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59169" y="2382562"/>
            <a:ext cx="5039711" cy="3779783"/>
          </a:xfr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7E9A766-C3C3-6A2F-1057-5E286856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94638" y="2382562"/>
            <a:ext cx="5039710" cy="37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97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Printed Mold</a:t>
            </a:r>
          </a:p>
        </p:txBody>
      </p:sp>
      <p:pic>
        <p:nvPicPr>
          <p:cNvPr id="7" name="Content Placeholder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ECC9572F-BFC3-78F7-EEFE-5EF4CE693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593" y="1788017"/>
            <a:ext cx="6654800" cy="4991101"/>
          </a:xfrm>
        </p:spPr>
      </p:pic>
    </p:spTree>
    <p:extLst>
      <p:ext uri="{BB962C8B-B14F-4D97-AF65-F5344CB8AC3E}">
        <p14:creationId xmlns:p14="http://schemas.microsoft.com/office/powerpoint/2010/main" val="361443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 Drawing of Mold Parts</a:t>
            </a:r>
          </a:p>
        </p:txBody>
      </p:sp>
      <p:pic>
        <p:nvPicPr>
          <p:cNvPr id="7" name="Content Placeholder 6" descr="A pair of black glasses&#10;&#10;Description automatically generated with low confidence">
            <a:extLst>
              <a:ext uri="{FF2B5EF4-FFF2-40B4-BE49-F238E27FC236}">
                <a16:creationId xmlns:a16="http://schemas.microsoft.com/office/drawing/2014/main" id="{649CE98E-D17C-E482-4549-7A5F71900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372" y="1742088"/>
            <a:ext cx="6719614" cy="5039711"/>
          </a:xfrm>
        </p:spPr>
      </p:pic>
    </p:spTree>
    <p:extLst>
      <p:ext uri="{BB962C8B-B14F-4D97-AF65-F5344CB8AC3E}">
        <p14:creationId xmlns:p14="http://schemas.microsoft.com/office/powerpoint/2010/main" val="1307070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Our first (and last!) solar array.</a:t>
            </a:r>
          </a:p>
        </p:txBody>
      </p:sp>
      <p:pic>
        <p:nvPicPr>
          <p:cNvPr id="7" name="Content Placeholder 6" descr="A group of people working in a lab&#10;&#10;Description automatically generated with low confidence">
            <a:extLst>
              <a:ext uri="{FF2B5EF4-FFF2-40B4-BE49-F238E27FC236}">
                <a16:creationId xmlns:a16="http://schemas.microsoft.com/office/drawing/2014/main" id="{E4B83B8B-575B-1741-A3DC-BE399F402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521" b="12282"/>
          <a:stretch/>
        </p:blipFill>
        <p:spPr>
          <a:xfrm>
            <a:off x="457200" y="2057401"/>
            <a:ext cx="8229600" cy="3962400"/>
          </a:xfrm>
          <a:noFill/>
        </p:spPr>
      </p:pic>
    </p:spTree>
    <p:extLst>
      <p:ext uri="{BB962C8B-B14F-4D97-AF65-F5344CB8AC3E}">
        <p14:creationId xmlns:p14="http://schemas.microsoft.com/office/powerpoint/2010/main" val="1951169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Mold complete</a:t>
            </a:r>
          </a:p>
        </p:txBody>
      </p:sp>
      <p:pic>
        <p:nvPicPr>
          <p:cNvPr id="6" name="Content Placeholder 5" descr="A picture containing floor, indoor, several&#10;&#10;Description automatically generated">
            <a:extLst>
              <a:ext uri="{FF2B5EF4-FFF2-40B4-BE49-F238E27FC236}">
                <a16:creationId xmlns:a16="http://schemas.microsoft.com/office/drawing/2014/main" id="{AC6A479E-B219-ED4F-3A8F-C19A4C27A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324" y="1740720"/>
            <a:ext cx="6625021" cy="4968766"/>
          </a:xfrm>
        </p:spPr>
      </p:pic>
    </p:spTree>
    <p:extLst>
      <p:ext uri="{BB962C8B-B14F-4D97-AF65-F5344CB8AC3E}">
        <p14:creationId xmlns:p14="http://schemas.microsoft.com/office/powerpoint/2010/main" val="2969828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Fiber Composite Parts</a:t>
            </a:r>
          </a:p>
        </p:txBody>
      </p:sp>
      <p:pic>
        <p:nvPicPr>
          <p:cNvPr id="7" name="Content Placeholder 6" descr="A car parked inside a building&#10;&#10;Description automatically generated with medium confidence">
            <a:extLst>
              <a:ext uri="{FF2B5EF4-FFF2-40B4-BE49-F238E27FC236}">
                <a16:creationId xmlns:a16="http://schemas.microsoft.com/office/drawing/2014/main" id="{0B6E7D62-0465-2A76-B2E1-E614F448C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61" b="27785"/>
          <a:stretch/>
        </p:blipFill>
        <p:spPr>
          <a:xfrm>
            <a:off x="140138" y="1878724"/>
            <a:ext cx="8863724" cy="4852175"/>
          </a:xfrm>
        </p:spPr>
      </p:pic>
    </p:spTree>
    <p:extLst>
      <p:ext uri="{BB962C8B-B14F-4D97-AF65-F5344CB8AC3E}">
        <p14:creationId xmlns:p14="http://schemas.microsoft.com/office/powerpoint/2010/main" val="26758566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D75E-A269-A1D5-93A9-3EBD74E1F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B12A-2A59-0534-2583-3C6BFA40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Finished Hydrogen Fuel-cell Vehicle</a:t>
            </a:r>
          </a:p>
        </p:txBody>
      </p:sp>
      <p:pic>
        <p:nvPicPr>
          <p:cNvPr id="6" name="Content Placeholder 5" descr="Two men standing next to a blue and orange race car&#10;&#10;AI-generated content may be incorrect.">
            <a:extLst>
              <a:ext uri="{FF2B5EF4-FFF2-40B4-BE49-F238E27FC236}">
                <a16:creationId xmlns:a16="http://schemas.microsoft.com/office/drawing/2014/main" id="{1E30BD37-2E19-1422-1993-9F57BDD38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530" y="1908658"/>
            <a:ext cx="6232939" cy="4674704"/>
          </a:xfrm>
        </p:spPr>
      </p:pic>
    </p:spTree>
    <p:extLst>
      <p:ext uri="{BB962C8B-B14F-4D97-AF65-F5344CB8AC3E}">
        <p14:creationId xmlns:p14="http://schemas.microsoft.com/office/powerpoint/2010/main" val="28052489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7A458-8BFF-DAC8-CDCC-F78499B9E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 Westlake</a:t>
            </a:r>
          </a:p>
          <a:p>
            <a:r>
              <a:rPr lang="en-US" dirty="0">
                <a:hlinkClick r:id="rId2"/>
              </a:rPr>
              <a:t>mwestlake@cadets.com</a:t>
            </a:r>
            <a:endParaRPr lang="en-US" dirty="0"/>
          </a:p>
          <a:p>
            <a:r>
              <a:rPr lang="en-US" dirty="0"/>
              <a:t>Saint Thomas Academy Experimental Vehicle Team (St. Paul Minnesota)</a:t>
            </a:r>
          </a:p>
          <a:p>
            <a:r>
              <a:rPr lang="en-US" dirty="0"/>
              <a:t>Facebook: </a:t>
            </a:r>
            <a:r>
              <a:rPr lang="en-US" dirty="0">
                <a:hlinkClick r:id="rId3"/>
              </a:rPr>
              <a:t>https://www.facebook.com/staEVT</a:t>
            </a:r>
            <a:endParaRPr lang="en-US" dirty="0"/>
          </a:p>
          <a:p>
            <a:r>
              <a:rPr lang="en-US" dirty="0"/>
              <a:t>Instagram: https://</a:t>
            </a:r>
            <a:r>
              <a:rPr lang="en-US" dirty="0" err="1"/>
              <a:t>www.instagram.com</a:t>
            </a:r>
            <a:r>
              <a:rPr lang="en-US" dirty="0"/>
              <a:t>/</a:t>
            </a:r>
            <a:r>
              <a:rPr lang="en-US" dirty="0" err="1"/>
              <a:t>sta_evt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423821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Specialty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Solar Car Challenge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568CC-F955-1178-557C-FDAFB1A7C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82AA-E9AC-34C1-C698-9236FC2D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Our first (and last!) solar array.</a:t>
            </a:r>
          </a:p>
        </p:txBody>
      </p:sp>
      <p:pic>
        <p:nvPicPr>
          <p:cNvPr id="6" name="Content Placeholder 5" descr="A few men working on a piece of art&#10;&#10;AI-generated content may be incorrect.">
            <a:extLst>
              <a:ext uri="{FF2B5EF4-FFF2-40B4-BE49-F238E27FC236}">
                <a16:creationId xmlns:a16="http://schemas.microsoft.com/office/drawing/2014/main" id="{E78E9F01-3B33-CC9D-85CC-BB2CCCC70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92" y="1846326"/>
            <a:ext cx="6125464" cy="4594098"/>
          </a:xfrm>
        </p:spPr>
      </p:pic>
    </p:spTree>
    <p:extLst>
      <p:ext uri="{BB962C8B-B14F-4D97-AF65-F5344CB8AC3E}">
        <p14:creationId xmlns:p14="http://schemas.microsoft.com/office/powerpoint/2010/main" val="110805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243" y="5450542"/>
            <a:ext cx="7292147" cy="986119"/>
          </a:xfrm>
        </p:spPr>
        <p:txBody>
          <a:bodyPr>
            <a:normAutofit/>
          </a:bodyPr>
          <a:lstStyle/>
          <a:p>
            <a:r>
              <a:rPr lang="en-US" sz="4000" dirty="0"/>
              <a:t>Addition of a Fourth Wheel</a:t>
            </a:r>
          </a:p>
        </p:txBody>
      </p:sp>
      <p:pic>
        <p:nvPicPr>
          <p:cNvPr id="6" name="Content Placeholder 5" descr="A picture containing outdoor, road, bicycle, little&#10;&#10;Description automatically generated">
            <a:extLst>
              <a:ext uri="{FF2B5EF4-FFF2-40B4-BE49-F238E27FC236}">
                <a16:creationId xmlns:a16="http://schemas.microsoft.com/office/drawing/2014/main" id="{1C0B723A-B7B1-AB44-A72F-32ACF151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542"/>
          <a:stretch/>
        </p:blipFill>
        <p:spPr>
          <a:xfrm>
            <a:off x="1335741" y="248737"/>
            <a:ext cx="7171765" cy="5026940"/>
          </a:xfrm>
        </p:spPr>
      </p:pic>
    </p:spTree>
    <p:extLst>
      <p:ext uri="{BB962C8B-B14F-4D97-AF65-F5344CB8AC3E}">
        <p14:creationId xmlns:p14="http://schemas.microsoft.com/office/powerpoint/2010/main" val="2792160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1163</Words>
  <Application>Microsoft Macintosh PowerPoint</Application>
  <PresentationFormat>On-screen Show (4:3)</PresentationFormat>
  <Paragraphs>182</Paragraphs>
  <Slides>74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Calibri</vt:lpstr>
      <vt:lpstr>Corbel</vt:lpstr>
      <vt:lpstr>Wingdings</vt:lpstr>
      <vt:lpstr>Focus</vt:lpstr>
      <vt:lpstr>Specialty Workshop</vt:lpstr>
      <vt:lpstr>Aerodynamics and Friction</vt:lpstr>
      <vt:lpstr>Saint Thomas Academy Experimental Vehicle Team</vt:lpstr>
      <vt:lpstr>PowerPoint Presentation</vt:lpstr>
      <vt:lpstr>PowerPoint Presentation</vt:lpstr>
      <vt:lpstr>PowerPoint Presentation</vt:lpstr>
      <vt:lpstr>Our first (and last!) solar array.</vt:lpstr>
      <vt:lpstr>Our first (and last!) solar array.</vt:lpstr>
      <vt:lpstr>Addition of a Fourth Wheel</vt:lpstr>
      <vt:lpstr>Texas Motor Speedway</vt:lpstr>
      <vt:lpstr>PowerPoint Presentation</vt:lpstr>
      <vt:lpstr>Solar Commuter Vehicle</vt:lpstr>
      <vt:lpstr>PowerPoint Presentation</vt:lpstr>
      <vt:lpstr>PowerPoint Presentation</vt:lpstr>
      <vt:lpstr>PowerPoint Presentation</vt:lpstr>
      <vt:lpstr>PowerPoint Presentation</vt:lpstr>
      <vt:lpstr>The Fiberglass Mold</vt:lpstr>
      <vt:lpstr>The Fiberglass Mold</vt:lpstr>
      <vt:lpstr>Removable Solar Array</vt:lpstr>
      <vt:lpstr>The Carbon Composite</vt:lpstr>
      <vt:lpstr>Build it for less…..</vt:lpstr>
      <vt:lpstr>PowerPoint Presentation</vt:lpstr>
      <vt:lpstr>PowerPoint Presentation</vt:lpstr>
      <vt:lpstr>Solar Car Challenge Battery Electric Division</vt:lpstr>
      <vt:lpstr>PowerPoint Presentation</vt:lpstr>
      <vt:lpstr>Solar Charging Station</vt:lpstr>
      <vt:lpstr>PowerPoint Presentation</vt:lpstr>
      <vt:lpstr>National Geographic  New York City</vt:lpstr>
      <vt:lpstr>PowerPoint Presentation</vt:lpstr>
      <vt:lpstr>Drivers’ World Championship</vt:lpstr>
      <vt:lpstr>Pista di Fiorano, Maranello Itay</vt:lpstr>
      <vt:lpstr>Aerodynamics and Friction</vt:lpstr>
      <vt:lpstr>Design Criteria</vt:lpstr>
      <vt:lpstr>Electrical Efficiency</vt:lpstr>
      <vt:lpstr>PowerPoint Presentation</vt:lpstr>
      <vt:lpstr>Choose the Correct Gears</vt:lpstr>
      <vt:lpstr>Weight</vt:lpstr>
      <vt:lpstr>Rolling Resistance</vt:lpstr>
      <vt:lpstr>Aerodynamic Drag</vt:lpstr>
      <vt:lpstr>Aerodynamic Drag</vt:lpstr>
      <vt:lpstr>Aerodynamic Drag</vt:lpstr>
      <vt:lpstr>Aerodynamic Drag</vt:lpstr>
      <vt:lpstr>Aerodynamic Drag</vt:lpstr>
      <vt:lpstr>Aerodynamic Drag</vt:lpstr>
      <vt:lpstr>Relative Aerodynamic Drag</vt:lpstr>
      <vt:lpstr>Barn Owl</vt:lpstr>
      <vt:lpstr>Ecomodders and HPVers</vt:lpstr>
      <vt:lpstr>PowerPoint Presentation</vt:lpstr>
      <vt:lpstr>Inexpensive Solutions</vt:lpstr>
      <vt:lpstr>Inexpensive Solutions</vt:lpstr>
      <vt:lpstr>Fairings for Tubes</vt:lpstr>
      <vt:lpstr>Energy Savings</vt:lpstr>
      <vt:lpstr>Inexpensive Wheel Fairing</vt:lpstr>
      <vt:lpstr>Wheel Fairings</vt:lpstr>
      <vt:lpstr>Adding Reinforcement</vt:lpstr>
      <vt:lpstr>Adding Reinforcement</vt:lpstr>
      <vt:lpstr>Finishing</vt:lpstr>
      <vt:lpstr>A complete car from foamcore</vt:lpstr>
      <vt:lpstr>A complete car from foamcore</vt:lpstr>
      <vt:lpstr>A complete car from foamcore</vt:lpstr>
      <vt:lpstr>A complete car from foamcore</vt:lpstr>
      <vt:lpstr>Shrink Wrap Body Cover</vt:lpstr>
      <vt:lpstr>Cut and Tape the Material</vt:lpstr>
      <vt:lpstr>Reinforce and Heat </vt:lpstr>
      <vt:lpstr>Trim to fit around fairings</vt:lpstr>
      <vt:lpstr>Final product</vt:lpstr>
      <vt:lpstr>What is the Saint Thomas Academy Experimental Vehicle Team up to now?</vt:lpstr>
      <vt:lpstr>3D Printed Mold</vt:lpstr>
      <vt:lpstr>CAD Drawing of Mold Parts</vt:lpstr>
      <vt:lpstr>Mold complete</vt:lpstr>
      <vt:lpstr>Carbon Fiber Composite Parts</vt:lpstr>
      <vt:lpstr>Finished Hydrogen Fuel-cell Vehicle</vt:lpstr>
      <vt:lpstr>Contact information</vt:lpstr>
      <vt:lpstr>Specialty Workshop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Specialty Workshop</dc:title>
  <dc:creator>Mark Westlake</dc:creator>
  <cp:lastModifiedBy>Mark Westlake</cp:lastModifiedBy>
  <cp:revision>18</cp:revision>
  <dcterms:created xsi:type="dcterms:W3CDTF">2021-02-26T15:21:38Z</dcterms:created>
  <dcterms:modified xsi:type="dcterms:W3CDTF">2025-01-16T20:53:18Z</dcterms:modified>
</cp:coreProperties>
</file>